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9" r:id="rId6"/>
    <p:sldId id="270" r:id="rId7"/>
    <p:sldId id="272" r:id="rId8"/>
    <p:sldId id="271" r:id="rId9"/>
    <p:sldId id="273" r:id="rId10"/>
    <p:sldId id="275" r:id="rId11"/>
    <p:sldId id="276" r:id="rId12"/>
    <p:sldId id="277" r:id="rId13"/>
    <p:sldId id="278" r:id="rId14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1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ED32F08-9749-4F62-92D2-6C50931D99AA}" type="datetime1">
              <a:rPr lang="es-ES" smtClean="0"/>
              <a:t>28/11/2022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CC33FF-8FBA-4A60-BBD8-B5DE3DF83D8B}" type="datetime1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373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1392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36586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6282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1228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2841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8361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0580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AD347D-5ACD-4C99-B74B-A9C85AD731AF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8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4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Cuadro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“</a:t>
            </a:r>
          </a:p>
        </p:txBody>
      </p:sp>
      <p:sp>
        <p:nvSpPr>
          <p:cNvPr id="13" name="Cuadro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9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2" name="Marcador de texto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0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3" name="Marcador de texto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1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texto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Elipse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4509A250-FF31-4206-8172-F9D3106AACB1}" type="datetimeFigureOut">
              <a:rPr lang="es-ES" noProof="0" smtClean="0"/>
              <a:t>28/11/2022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tela metálic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s-ES" sz="13800" dirty="0"/>
              <a:t>SAP ERP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Carlos francés </a:t>
            </a:r>
            <a:r>
              <a:rPr lang="es-ES" dirty="0" err="1"/>
              <a:t>sánchez</a:t>
            </a:r>
            <a:endParaRPr lang="es-ES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tela metálic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8822" y="2139778"/>
            <a:ext cx="8825658" cy="3329581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sz="13800" dirty="0"/>
              <a:t>GRACIAS </a:t>
            </a:r>
            <a:r>
              <a:rPr lang="es-ES" sz="6700" dirty="0"/>
              <a:t>POR VUESTRA ATENCIÓN</a:t>
            </a:r>
          </a:p>
        </p:txBody>
      </p:sp>
    </p:spTree>
    <p:extLst>
      <p:ext uri="{BB962C8B-B14F-4D97-AF65-F5344CB8AC3E}">
        <p14:creationId xmlns:p14="http://schemas.microsoft.com/office/powerpoint/2010/main" val="45571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 rtlCol="0">
            <a:normAutofit/>
          </a:bodyPr>
          <a:lstStyle/>
          <a:p>
            <a:pPr rtl="0"/>
            <a:r>
              <a:rPr lang="es-ES" sz="4000" noProof="1"/>
              <a:t>¿Qué es SAP ERP?</a:t>
            </a:r>
          </a:p>
        </p:txBody>
      </p:sp>
      <p:pic>
        <p:nvPicPr>
          <p:cNvPr id="18" name="Imagen 17" descr="imagen abstrac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á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DB1C421-CD7A-0DFF-AE19-DD2F9B49AD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6165" y="2431925"/>
            <a:ext cx="5342877" cy="2116667"/>
          </a:xfrm>
          <a:prstGeom prst="rect">
            <a:avLst/>
          </a:prstGeom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DAE3CCC3-C30A-72D4-3B08-D3B17EC05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08" y="2052918"/>
            <a:ext cx="6094412" cy="4805082"/>
          </a:xfrm>
        </p:spPr>
        <p:txBody>
          <a:bodyPr/>
          <a:lstStyle/>
          <a:p>
            <a:r>
              <a:rPr lang="es-ES" dirty="0">
                <a:solidFill>
                  <a:schemeClr val="accent1"/>
                </a:solidFill>
              </a:rPr>
              <a:t>SAP es uno de los </a:t>
            </a:r>
            <a:r>
              <a:rPr lang="es-ES" b="1" dirty="0">
                <a:solidFill>
                  <a:schemeClr val="accent1"/>
                </a:solidFill>
              </a:rPr>
              <a:t>mayores fabricantes de software</a:t>
            </a:r>
            <a:r>
              <a:rPr lang="es-ES" dirty="0">
                <a:solidFill>
                  <a:schemeClr val="accent1"/>
                </a:solidFill>
              </a:rPr>
              <a:t> a nivel mundial.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dirty="0">
                <a:solidFill>
                  <a:schemeClr val="accent1"/>
                </a:solidFill>
              </a:rPr>
              <a:t>SAP ERP se amolda a las necesidades, presupuesto y tamaño de la empresa con varias </a:t>
            </a:r>
            <a:r>
              <a:rPr lang="es-ES" b="1" dirty="0">
                <a:solidFill>
                  <a:schemeClr val="accent1"/>
                </a:solidFill>
              </a:rPr>
              <a:t>propuestas diferentes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dirty="0" err="1">
                <a:solidFill>
                  <a:schemeClr val="accent1"/>
                </a:solidFill>
              </a:rPr>
              <a:t>On</a:t>
            </a:r>
            <a:r>
              <a:rPr lang="es-ES" dirty="0">
                <a:solidFill>
                  <a:schemeClr val="accent1"/>
                </a:solidFill>
              </a:rPr>
              <a:t> – premise o Cloud.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b="1" dirty="0">
                <a:solidFill>
                  <a:schemeClr val="accent1"/>
                </a:solidFill>
              </a:rPr>
              <a:t>Tecnologías inteligentes </a:t>
            </a:r>
            <a:r>
              <a:rPr lang="es-ES" dirty="0">
                <a:solidFill>
                  <a:schemeClr val="accent1"/>
                </a:solidFill>
              </a:rPr>
              <a:t>destinadas a ayudar al cliente.</a:t>
            </a:r>
          </a:p>
        </p:txBody>
      </p:sp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05" y="571500"/>
            <a:ext cx="5838385" cy="1641986"/>
          </a:xfrm>
        </p:spPr>
        <p:txBody>
          <a:bodyPr rtlCol="0">
            <a:normAutofit/>
          </a:bodyPr>
          <a:lstStyle/>
          <a:p>
            <a:pPr rtl="0"/>
            <a:r>
              <a:rPr lang="es-ES" sz="4000" noProof="1"/>
              <a:t>Características de SAP</a:t>
            </a:r>
          </a:p>
        </p:txBody>
      </p:sp>
      <p:pic>
        <p:nvPicPr>
          <p:cNvPr id="18" name="Imagen 17" descr="imagen abstrac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á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DB1C421-CD7A-0DFF-AE19-DD2F9B49AD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6165" y="2431925"/>
            <a:ext cx="5342877" cy="2116667"/>
          </a:xfrm>
          <a:prstGeom prst="rect">
            <a:avLst/>
          </a:prstGeom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DAE3CCC3-C30A-72D4-3B08-D3B17EC05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08" y="2052918"/>
            <a:ext cx="6094412" cy="4805082"/>
          </a:xfrm>
        </p:spPr>
        <p:txBody>
          <a:bodyPr/>
          <a:lstStyle/>
          <a:p>
            <a:r>
              <a:rPr lang="es-ES" b="1" dirty="0"/>
              <a:t>MODULAR:</a:t>
            </a:r>
            <a:r>
              <a:rPr lang="es-ES" dirty="0"/>
              <a:t> </a:t>
            </a:r>
            <a:r>
              <a:rPr lang="es-ES" dirty="0">
                <a:solidFill>
                  <a:schemeClr val="accent1"/>
                </a:solidFill>
              </a:rPr>
              <a:t>Divide y vencerás, </a:t>
            </a:r>
            <a:r>
              <a:rPr lang="es-ES" b="1" dirty="0">
                <a:solidFill>
                  <a:schemeClr val="accent1"/>
                </a:solidFill>
              </a:rPr>
              <a:t>módulos interdependientes</a:t>
            </a:r>
            <a:r>
              <a:rPr lang="es-ES" dirty="0">
                <a:solidFill>
                  <a:schemeClr val="accent1"/>
                </a:solidFill>
              </a:rPr>
              <a:t> para cada entorno del negocio.</a:t>
            </a:r>
          </a:p>
          <a:p>
            <a:endParaRPr lang="es-ES" b="1" dirty="0">
              <a:solidFill>
                <a:schemeClr val="accent1"/>
              </a:solidFill>
            </a:endParaRPr>
          </a:p>
          <a:p>
            <a:r>
              <a:rPr lang="es-ES" b="1" dirty="0"/>
              <a:t>INTEGRAL: </a:t>
            </a:r>
            <a:r>
              <a:rPr lang="es-ES" dirty="0">
                <a:solidFill>
                  <a:schemeClr val="accent1"/>
                </a:solidFill>
              </a:rPr>
              <a:t>Un ecosistema capaz de cubrir la práctica totalidad de necesidades de modernización y automatización de procesos de un negocio.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b="1" dirty="0"/>
              <a:t>ADAPTABLE: </a:t>
            </a:r>
            <a:r>
              <a:rPr lang="es-ES" b="1" dirty="0" err="1">
                <a:solidFill>
                  <a:schemeClr val="accent1"/>
                </a:solidFill>
              </a:rPr>
              <a:t>Customizable</a:t>
            </a:r>
            <a:r>
              <a:rPr lang="es-ES" b="1" dirty="0">
                <a:solidFill>
                  <a:schemeClr val="accent1"/>
                </a:solidFill>
              </a:rPr>
              <a:t> y escalable </a:t>
            </a:r>
            <a:r>
              <a:rPr lang="es-ES" dirty="0">
                <a:solidFill>
                  <a:schemeClr val="accent1"/>
                </a:solidFill>
              </a:rPr>
              <a:t>según necesidades del negocio. Integración con aplicaciones de terceros.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55217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á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2BA77773-FBA8-9867-8ECD-B5FF9D2EF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/>
          <a:lstStyle/>
          <a:p>
            <a:r>
              <a:rPr lang="es-ES" sz="8000" b="1" dirty="0"/>
              <a:t>MÓDULOS DE SAP</a:t>
            </a:r>
          </a:p>
        </p:txBody>
      </p:sp>
    </p:spTree>
    <p:extLst>
      <p:ext uri="{BB962C8B-B14F-4D97-AF65-F5344CB8AC3E}">
        <p14:creationId xmlns:p14="http://schemas.microsoft.com/office/powerpoint/2010/main" val="1429659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05" y="571500"/>
            <a:ext cx="5838385" cy="1641986"/>
          </a:xfrm>
        </p:spPr>
        <p:txBody>
          <a:bodyPr rtlCol="0">
            <a:normAutofit/>
          </a:bodyPr>
          <a:lstStyle/>
          <a:p>
            <a:pPr rtl="0"/>
            <a:r>
              <a:rPr lang="es-ES" sz="4000" noProof="1"/>
              <a:t>Principales módulos I</a:t>
            </a:r>
          </a:p>
        </p:txBody>
      </p:sp>
      <p:pic>
        <p:nvPicPr>
          <p:cNvPr id="18" name="Imagen 17" descr="imagen abstrac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á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DAE3CCC3-C30A-72D4-3B08-D3B17EC05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08" y="2052918"/>
            <a:ext cx="6094412" cy="4805082"/>
          </a:xfrm>
        </p:spPr>
        <p:txBody>
          <a:bodyPr>
            <a:normAutofit lnSpcReduction="10000"/>
          </a:bodyPr>
          <a:lstStyle/>
          <a:p>
            <a:r>
              <a:rPr lang="es-ES" b="1" dirty="0"/>
              <a:t>SAP FI:</a:t>
            </a:r>
            <a:r>
              <a:rPr lang="es-ES" dirty="0"/>
              <a:t> </a:t>
            </a:r>
            <a:r>
              <a:rPr lang="es-ES" dirty="0">
                <a:solidFill>
                  <a:schemeClr val="accent1"/>
                </a:solidFill>
              </a:rPr>
              <a:t>(</a:t>
            </a:r>
            <a:r>
              <a:rPr lang="es-ES" b="1" dirty="0" err="1">
                <a:solidFill>
                  <a:schemeClr val="accent1"/>
                </a:solidFill>
              </a:rPr>
              <a:t>F</a:t>
            </a:r>
            <a:r>
              <a:rPr lang="es-ES" dirty="0" err="1">
                <a:solidFill>
                  <a:schemeClr val="accent1"/>
                </a:solidFill>
              </a:rPr>
              <a:t>inancial</a:t>
            </a:r>
            <a:r>
              <a:rPr lang="es-ES" dirty="0">
                <a:solidFill>
                  <a:schemeClr val="accent1"/>
                </a:solidFill>
              </a:rPr>
              <a:t> </a:t>
            </a:r>
            <a:r>
              <a:rPr lang="es-ES" b="1" dirty="0" err="1">
                <a:solidFill>
                  <a:schemeClr val="accent1"/>
                </a:solidFill>
              </a:rPr>
              <a:t>A</a:t>
            </a:r>
            <a:r>
              <a:rPr lang="es-ES" dirty="0" err="1">
                <a:solidFill>
                  <a:schemeClr val="accent1"/>
                </a:solidFill>
              </a:rPr>
              <a:t>counting</a:t>
            </a:r>
            <a:r>
              <a:rPr lang="es-ES" dirty="0">
                <a:solidFill>
                  <a:schemeClr val="accent1"/>
                </a:solidFill>
              </a:rPr>
              <a:t>) Procesos financieros y contables, </a:t>
            </a:r>
            <a:r>
              <a:rPr lang="es-ES" b="1" dirty="0">
                <a:solidFill>
                  <a:schemeClr val="accent1"/>
                </a:solidFill>
              </a:rPr>
              <a:t>internacionalizado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endParaRPr lang="es-ES" b="1" dirty="0">
              <a:solidFill>
                <a:schemeClr val="accent1"/>
              </a:solidFill>
            </a:endParaRPr>
          </a:p>
          <a:p>
            <a:r>
              <a:rPr lang="es-ES" b="1" dirty="0"/>
              <a:t>SAP CO: </a:t>
            </a:r>
            <a:r>
              <a:rPr lang="es-ES" dirty="0">
                <a:solidFill>
                  <a:schemeClr val="accent1"/>
                </a:solidFill>
              </a:rPr>
              <a:t> (</a:t>
            </a:r>
            <a:r>
              <a:rPr lang="es-ES" b="1" dirty="0" err="1">
                <a:solidFill>
                  <a:schemeClr val="accent1"/>
                </a:solidFill>
              </a:rPr>
              <a:t>C</a:t>
            </a:r>
            <a:r>
              <a:rPr lang="es-ES" dirty="0" err="1">
                <a:solidFill>
                  <a:schemeClr val="accent1"/>
                </a:solidFill>
              </a:rPr>
              <a:t>ost</a:t>
            </a:r>
            <a:r>
              <a:rPr lang="es-ES" dirty="0">
                <a:solidFill>
                  <a:schemeClr val="accent1"/>
                </a:solidFill>
              </a:rPr>
              <a:t> </a:t>
            </a:r>
            <a:r>
              <a:rPr lang="es-ES" dirty="0" err="1">
                <a:solidFill>
                  <a:schemeClr val="accent1"/>
                </a:solidFill>
              </a:rPr>
              <a:t>C</a:t>
            </a:r>
            <a:r>
              <a:rPr lang="es-ES" b="1" dirty="0" err="1">
                <a:solidFill>
                  <a:schemeClr val="accent1"/>
                </a:solidFill>
              </a:rPr>
              <a:t>O</a:t>
            </a:r>
            <a:r>
              <a:rPr lang="es-ES" dirty="0" err="1">
                <a:solidFill>
                  <a:schemeClr val="accent1"/>
                </a:solidFill>
              </a:rPr>
              <a:t>ntrol</a:t>
            </a:r>
            <a:r>
              <a:rPr lang="es-ES" dirty="0">
                <a:solidFill>
                  <a:schemeClr val="accent1"/>
                </a:solidFill>
              </a:rPr>
              <a:t>)Gestión de la </a:t>
            </a:r>
            <a:r>
              <a:rPr lang="es-ES" b="1" dirty="0">
                <a:solidFill>
                  <a:schemeClr val="accent1"/>
                </a:solidFill>
              </a:rPr>
              <a:t>estructura de </a:t>
            </a:r>
            <a:r>
              <a:rPr lang="es-ES" b="1" dirty="0" err="1">
                <a:solidFill>
                  <a:schemeClr val="accent1"/>
                </a:solidFill>
              </a:rPr>
              <a:t>costos.</a:t>
            </a:r>
            <a:r>
              <a:rPr lang="es-ES" dirty="0" err="1">
                <a:solidFill>
                  <a:schemeClr val="accent1"/>
                </a:solidFill>
              </a:rPr>
              <a:t>Documenta</a:t>
            </a:r>
            <a:r>
              <a:rPr lang="es-ES" dirty="0">
                <a:solidFill>
                  <a:schemeClr val="accent1"/>
                </a:solidFill>
              </a:rPr>
              <a:t> sucesos financieros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b="1" dirty="0"/>
              <a:t>SAP SD: </a:t>
            </a:r>
            <a:r>
              <a:rPr lang="es-ES" dirty="0">
                <a:solidFill>
                  <a:schemeClr val="accent1"/>
                </a:solidFill>
              </a:rPr>
              <a:t>(</a:t>
            </a:r>
            <a:r>
              <a:rPr lang="es-ES" b="1" dirty="0">
                <a:solidFill>
                  <a:schemeClr val="accent1"/>
                </a:solidFill>
              </a:rPr>
              <a:t>S</a:t>
            </a:r>
            <a:r>
              <a:rPr lang="es-ES" dirty="0">
                <a:solidFill>
                  <a:schemeClr val="accent1"/>
                </a:solidFill>
              </a:rPr>
              <a:t>ales and </a:t>
            </a:r>
            <a:r>
              <a:rPr lang="es-ES" b="1" dirty="0" err="1">
                <a:solidFill>
                  <a:schemeClr val="accent1"/>
                </a:solidFill>
              </a:rPr>
              <a:t>D</a:t>
            </a:r>
            <a:r>
              <a:rPr lang="es-ES" dirty="0" err="1">
                <a:solidFill>
                  <a:schemeClr val="accent1"/>
                </a:solidFill>
              </a:rPr>
              <a:t>istribution</a:t>
            </a:r>
            <a:r>
              <a:rPr lang="es-ES" dirty="0">
                <a:solidFill>
                  <a:schemeClr val="accent1"/>
                </a:solidFill>
              </a:rPr>
              <a:t>) Gestión de procesos de </a:t>
            </a:r>
            <a:r>
              <a:rPr lang="es-ES" b="1" dirty="0">
                <a:solidFill>
                  <a:schemeClr val="accent1"/>
                </a:solidFill>
              </a:rPr>
              <a:t>venta y distribución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b="1" dirty="0"/>
              <a:t>SAP MM: </a:t>
            </a:r>
            <a:r>
              <a:rPr lang="es-ES" dirty="0">
                <a:solidFill>
                  <a:schemeClr val="accent1"/>
                </a:solidFill>
              </a:rPr>
              <a:t>(</a:t>
            </a:r>
            <a:r>
              <a:rPr lang="es-ES" b="1" dirty="0" err="1">
                <a:solidFill>
                  <a:schemeClr val="accent1"/>
                </a:solidFill>
              </a:rPr>
              <a:t>M</a:t>
            </a:r>
            <a:r>
              <a:rPr lang="es-ES" dirty="0" err="1">
                <a:solidFill>
                  <a:schemeClr val="accent1"/>
                </a:solidFill>
              </a:rPr>
              <a:t>aterials</a:t>
            </a:r>
            <a:r>
              <a:rPr lang="es-ES" dirty="0">
                <a:solidFill>
                  <a:schemeClr val="accent1"/>
                </a:solidFill>
              </a:rPr>
              <a:t> </a:t>
            </a:r>
            <a:r>
              <a:rPr lang="es-ES" b="1" dirty="0">
                <a:solidFill>
                  <a:schemeClr val="accent1"/>
                </a:solidFill>
              </a:rPr>
              <a:t>M</a:t>
            </a:r>
            <a:r>
              <a:rPr lang="es-ES" dirty="0">
                <a:solidFill>
                  <a:schemeClr val="accent1"/>
                </a:solidFill>
              </a:rPr>
              <a:t>anagement) Automatización de procesos de </a:t>
            </a:r>
            <a:r>
              <a:rPr lang="es-ES" b="1" dirty="0">
                <a:solidFill>
                  <a:schemeClr val="accent1"/>
                </a:solidFill>
              </a:rPr>
              <a:t>planificación logística</a:t>
            </a:r>
            <a:endParaRPr lang="es-ES" b="1" dirty="0"/>
          </a:p>
        </p:txBody>
      </p:sp>
      <p:pic>
        <p:nvPicPr>
          <p:cNvPr id="1028" name="Picture 4" descr="19 módulos de SAP que debes conocer en 2022">
            <a:extLst>
              <a:ext uri="{FF2B5EF4-FFF2-40B4-BE49-F238E27FC236}">
                <a16:creationId xmlns:a16="http://schemas.microsoft.com/office/drawing/2014/main" id="{33532059-1B3C-585F-E2CD-867641899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049" y="2052918"/>
            <a:ext cx="4763732" cy="357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843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05" y="571500"/>
            <a:ext cx="5838385" cy="1641986"/>
          </a:xfrm>
        </p:spPr>
        <p:txBody>
          <a:bodyPr rtlCol="0">
            <a:normAutofit/>
          </a:bodyPr>
          <a:lstStyle/>
          <a:p>
            <a:pPr rtl="0"/>
            <a:r>
              <a:rPr lang="es-ES" sz="4000" noProof="1"/>
              <a:t>Principales módulos II</a:t>
            </a:r>
          </a:p>
        </p:txBody>
      </p:sp>
      <p:pic>
        <p:nvPicPr>
          <p:cNvPr id="18" name="Imagen 17" descr="imagen abstrac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á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DAE3CCC3-C30A-72D4-3B08-D3B17EC05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08" y="2052918"/>
            <a:ext cx="6094412" cy="4805082"/>
          </a:xfrm>
        </p:spPr>
        <p:txBody>
          <a:bodyPr>
            <a:normAutofit lnSpcReduction="10000"/>
          </a:bodyPr>
          <a:lstStyle/>
          <a:p>
            <a:r>
              <a:rPr lang="es-ES" b="1" dirty="0"/>
              <a:t>SAP PP:</a:t>
            </a:r>
            <a:r>
              <a:rPr lang="es-ES" dirty="0"/>
              <a:t> </a:t>
            </a:r>
            <a:r>
              <a:rPr lang="es-ES" dirty="0">
                <a:solidFill>
                  <a:schemeClr val="accent1"/>
                </a:solidFill>
              </a:rPr>
              <a:t>(</a:t>
            </a:r>
            <a:r>
              <a:rPr lang="es-ES" b="1" dirty="0" err="1">
                <a:solidFill>
                  <a:schemeClr val="accent1"/>
                </a:solidFill>
              </a:rPr>
              <a:t>P</a:t>
            </a:r>
            <a:r>
              <a:rPr lang="es-ES" dirty="0" err="1">
                <a:solidFill>
                  <a:schemeClr val="accent1"/>
                </a:solidFill>
              </a:rPr>
              <a:t>roduction</a:t>
            </a:r>
            <a:r>
              <a:rPr lang="es-ES" dirty="0">
                <a:solidFill>
                  <a:schemeClr val="accent1"/>
                </a:solidFill>
              </a:rPr>
              <a:t> </a:t>
            </a:r>
            <a:r>
              <a:rPr lang="es-ES" b="1" dirty="0" err="1">
                <a:solidFill>
                  <a:schemeClr val="accent1"/>
                </a:solidFill>
              </a:rPr>
              <a:t>P</a:t>
            </a:r>
            <a:r>
              <a:rPr lang="es-ES" dirty="0" err="1">
                <a:solidFill>
                  <a:schemeClr val="accent1"/>
                </a:solidFill>
              </a:rPr>
              <a:t>lanning</a:t>
            </a:r>
            <a:r>
              <a:rPr lang="es-ES" dirty="0">
                <a:solidFill>
                  <a:schemeClr val="accent1"/>
                </a:solidFill>
              </a:rPr>
              <a:t>) Facilita y mejora los </a:t>
            </a:r>
            <a:r>
              <a:rPr lang="es-ES" b="1" dirty="0">
                <a:solidFill>
                  <a:schemeClr val="accent1"/>
                </a:solidFill>
              </a:rPr>
              <a:t>procesos de producción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endParaRPr lang="es-ES" b="1" dirty="0">
              <a:solidFill>
                <a:schemeClr val="accent1"/>
              </a:solidFill>
            </a:endParaRPr>
          </a:p>
          <a:p>
            <a:r>
              <a:rPr lang="es-ES" b="1" dirty="0"/>
              <a:t>SAP QM: </a:t>
            </a:r>
            <a:r>
              <a:rPr lang="es-ES" dirty="0">
                <a:solidFill>
                  <a:schemeClr val="accent1"/>
                </a:solidFill>
              </a:rPr>
              <a:t> (</a:t>
            </a:r>
            <a:r>
              <a:rPr lang="es-ES" b="1" dirty="0" err="1">
                <a:solidFill>
                  <a:schemeClr val="accent1"/>
                </a:solidFill>
              </a:rPr>
              <a:t>Q</a:t>
            </a:r>
            <a:r>
              <a:rPr lang="es-ES" dirty="0" err="1">
                <a:solidFill>
                  <a:schemeClr val="accent1"/>
                </a:solidFill>
              </a:rPr>
              <a:t>uality</a:t>
            </a:r>
            <a:r>
              <a:rPr lang="es-ES" dirty="0">
                <a:solidFill>
                  <a:schemeClr val="accent1"/>
                </a:solidFill>
              </a:rPr>
              <a:t> </a:t>
            </a:r>
            <a:r>
              <a:rPr lang="es-ES" b="1" dirty="0">
                <a:solidFill>
                  <a:schemeClr val="accent1"/>
                </a:solidFill>
              </a:rPr>
              <a:t>M</a:t>
            </a:r>
            <a:r>
              <a:rPr lang="es-ES" dirty="0">
                <a:solidFill>
                  <a:schemeClr val="accent1"/>
                </a:solidFill>
              </a:rPr>
              <a:t>anagement) Gestiona todo lo relacionado con generación de informes de </a:t>
            </a:r>
            <a:r>
              <a:rPr lang="es-ES" b="1" dirty="0">
                <a:solidFill>
                  <a:schemeClr val="accent1"/>
                </a:solidFill>
              </a:rPr>
              <a:t>control de calidad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b="1" dirty="0"/>
              <a:t>SAP PM: </a:t>
            </a:r>
            <a:r>
              <a:rPr lang="es-ES" dirty="0">
                <a:solidFill>
                  <a:schemeClr val="accent1"/>
                </a:solidFill>
              </a:rPr>
              <a:t>(</a:t>
            </a:r>
            <a:r>
              <a:rPr lang="es-ES" b="1" dirty="0" err="1">
                <a:solidFill>
                  <a:schemeClr val="accent1"/>
                </a:solidFill>
              </a:rPr>
              <a:t>P</a:t>
            </a:r>
            <a:r>
              <a:rPr lang="es-ES" dirty="0" err="1">
                <a:solidFill>
                  <a:schemeClr val="accent1"/>
                </a:solidFill>
              </a:rPr>
              <a:t>lant</a:t>
            </a:r>
            <a:r>
              <a:rPr lang="es-ES" dirty="0">
                <a:solidFill>
                  <a:schemeClr val="accent1"/>
                </a:solidFill>
              </a:rPr>
              <a:t> </a:t>
            </a:r>
            <a:r>
              <a:rPr lang="es-ES" b="1" dirty="0" err="1">
                <a:solidFill>
                  <a:schemeClr val="accent1"/>
                </a:solidFill>
              </a:rPr>
              <a:t>M</a:t>
            </a:r>
            <a:r>
              <a:rPr lang="es-ES" dirty="0" err="1">
                <a:solidFill>
                  <a:schemeClr val="accent1"/>
                </a:solidFill>
              </a:rPr>
              <a:t>aintenance</a:t>
            </a:r>
            <a:r>
              <a:rPr lang="es-ES" dirty="0">
                <a:solidFill>
                  <a:schemeClr val="accent1"/>
                </a:solidFill>
              </a:rPr>
              <a:t>) Facilita el </a:t>
            </a:r>
            <a:r>
              <a:rPr lang="es-ES" b="1" dirty="0">
                <a:solidFill>
                  <a:schemeClr val="accent1"/>
                </a:solidFill>
              </a:rPr>
              <a:t>mantenimiento de las plantas industriales.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b="1" dirty="0"/>
              <a:t>SAP CS: </a:t>
            </a:r>
            <a:r>
              <a:rPr lang="es-ES" dirty="0">
                <a:solidFill>
                  <a:schemeClr val="accent1"/>
                </a:solidFill>
              </a:rPr>
              <a:t>(</a:t>
            </a:r>
            <a:r>
              <a:rPr lang="es-ES" b="1" dirty="0" err="1">
                <a:solidFill>
                  <a:schemeClr val="accent1"/>
                </a:solidFill>
              </a:rPr>
              <a:t>C</a:t>
            </a:r>
            <a:r>
              <a:rPr lang="es-ES" dirty="0" err="1">
                <a:solidFill>
                  <a:schemeClr val="accent1"/>
                </a:solidFill>
              </a:rPr>
              <a:t>ustomer</a:t>
            </a:r>
            <a:r>
              <a:rPr lang="es-ES" dirty="0">
                <a:solidFill>
                  <a:schemeClr val="accent1"/>
                </a:solidFill>
              </a:rPr>
              <a:t> </a:t>
            </a:r>
            <a:r>
              <a:rPr lang="es-ES" b="1" dirty="0" err="1">
                <a:solidFill>
                  <a:schemeClr val="accent1"/>
                </a:solidFill>
              </a:rPr>
              <a:t>S</a:t>
            </a:r>
            <a:r>
              <a:rPr lang="es-ES" dirty="0" err="1">
                <a:solidFill>
                  <a:schemeClr val="accent1"/>
                </a:solidFill>
              </a:rPr>
              <a:t>ervices</a:t>
            </a:r>
            <a:r>
              <a:rPr lang="es-ES" dirty="0">
                <a:solidFill>
                  <a:schemeClr val="accent1"/>
                </a:solidFill>
              </a:rPr>
              <a:t>) Automatización de procesos de cara al </a:t>
            </a:r>
            <a:r>
              <a:rPr lang="es-ES" b="1" dirty="0">
                <a:solidFill>
                  <a:schemeClr val="accent1"/>
                </a:solidFill>
              </a:rPr>
              <a:t>servicio al cliente </a:t>
            </a:r>
            <a:r>
              <a:rPr lang="es-ES" dirty="0">
                <a:solidFill>
                  <a:schemeClr val="accent1"/>
                </a:solidFill>
              </a:rPr>
              <a:t>como mantenimiento y ventas.</a:t>
            </a:r>
            <a:endParaRPr lang="es-ES" b="1" dirty="0"/>
          </a:p>
        </p:txBody>
      </p:sp>
      <p:pic>
        <p:nvPicPr>
          <p:cNvPr id="3" name="Picture 4" descr="19 módulos de SAP que debes conocer en 2022">
            <a:extLst>
              <a:ext uri="{FF2B5EF4-FFF2-40B4-BE49-F238E27FC236}">
                <a16:creationId xmlns:a16="http://schemas.microsoft.com/office/drawing/2014/main" id="{D990311E-C675-21B9-CA66-85321C31A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049" y="2052918"/>
            <a:ext cx="4763732" cy="357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570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2BA77773-FBA8-9867-8ECD-B5FF9D2EF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/>
          <a:lstStyle/>
          <a:p>
            <a:pPr algn="ctr"/>
            <a:r>
              <a:rPr lang="es-ES" sz="6000" b="1" dirty="0"/>
              <a:t>SAP HANA</a:t>
            </a:r>
          </a:p>
        </p:txBody>
      </p:sp>
    </p:spTree>
    <p:extLst>
      <p:ext uri="{BB962C8B-B14F-4D97-AF65-F5344CB8AC3E}">
        <p14:creationId xmlns:p14="http://schemas.microsoft.com/office/powerpoint/2010/main" val="2937641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05" y="571500"/>
            <a:ext cx="5838385" cy="1641986"/>
          </a:xfrm>
        </p:spPr>
        <p:txBody>
          <a:bodyPr rtlCol="0">
            <a:normAutofit/>
          </a:bodyPr>
          <a:lstStyle/>
          <a:p>
            <a:pPr rtl="0"/>
            <a:r>
              <a:rPr lang="es-ES" sz="4000" noProof="1"/>
              <a:t>¿Qué es?</a:t>
            </a:r>
          </a:p>
        </p:txBody>
      </p:sp>
      <p:pic>
        <p:nvPicPr>
          <p:cNvPr id="18" name="Imagen 17" descr="imagen abstrac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CAE0377-8E6A-EB7A-6577-469C31DB08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273" y="2619779"/>
            <a:ext cx="5712661" cy="1618441"/>
          </a:xfrm>
          <a:prstGeom prst="rect">
            <a:avLst/>
          </a:prstGeom>
        </p:spPr>
      </p:pic>
      <p:sp>
        <p:nvSpPr>
          <p:cNvPr id="9" name="Marcador de contenido 6">
            <a:extLst>
              <a:ext uri="{FF2B5EF4-FFF2-40B4-BE49-F238E27FC236}">
                <a16:creationId xmlns:a16="http://schemas.microsoft.com/office/drawing/2014/main" id="{B9C0673A-0F3A-09FD-5465-8A4BEB40B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08" y="2052918"/>
            <a:ext cx="6094412" cy="4805082"/>
          </a:xfrm>
        </p:spPr>
        <p:txBody>
          <a:bodyPr>
            <a:normAutofit/>
          </a:bodyPr>
          <a:lstStyle/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dirty="0">
                <a:solidFill>
                  <a:schemeClr val="accent1"/>
                </a:solidFill>
              </a:rPr>
              <a:t>SAP HANA (</a:t>
            </a:r>
            <a:r>
              <a:rPr lang="es-ES" b="1" dirty="0">
                <a:solidFill>
                  <a:schemeClr val="accent1"/>
                </a:solidFill>
              </a:rPr>
              <a:t>H</a:t>
            </a:r>
            <a:r>
              <a:rPr lang="es-ES" dirty="0">
                <a:solidFill>
                  <a:schemeClr val="accent1"/>
                </a:solidFill>
              </a:rPr>
              <a:t>igh-Performance </a:t>
            </a:r>
            <a:r>
              <a:rPr lang="es-ES" b="1" dirty="0" err="1">
                <a:solidFill>
                  <a:schemeClr val="accent1"/>
                </a:solidFill>
              </a:rPr>
              <a:t>AN</a:t>
            </a:r>
            <a:r>
              <a:rPr lang="es-ES" dirty="0" err="1">
                <a:solidFill>
                  <a:schemeClr val="accent1"/>
                </a:solidFill>
              </a:rPr>
              <a:t>alytic</a:t>
            </a:r>
            <a:r>
              <a:rPr lang="es-ES" dirty="0">
                <a:solidFill>
                  <a:schemeClr val="accent1"/>
                </a:solidFill>
              </a:rPr>
              <a:t>  </a:t>
            </a:r>
            <a:r>
              <a:rPr lang="es-ES" b="1" dirty="0" err="1">
                <a:solidFill>
                  <a:schemeClr val="accent1"/>
                </a:solidFill>
              </a:rPr>
              <a:t>A</a:t>
            </a:r>
            <a:r>
              <a:rPr lang="es-ES" dirty="0" err="1">
                <a:solidFill>
                  <a:schemeClr val="accent1"/>
                </a:solidFill>
              </a:rPr>
              <a:t>ppliance</a:t>
            </a:r>
            <a:r>
              <a:rPr lang="es-ES" dirty="0">
                <a:solidFill>
                  <a:schemeClr val="accent1"/>
                </a:solidFill>
              </a:rPr>
              <a:t>) 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dirty="0">
                <a:solidFill>
                  <a:schemeClr val="accent1"/>
                </a:solidFill>
              </a:rPr>
              <a:t>Base de datos </a:t>
            </a:r>
            <a:r>
              <a:rPr lang="es-ES" b="1" dirty="0" err="1">
                <a:solidFill>
                  <a:schemeClr val="accent1"/>
                </a:solidFill>
              </a:rPr>
              <a:t>cloud</a:t>
            </a:r>
            <a:r>
              <a:rPr lang="es-ES" b="1" dirty="0">
                <a:solidFill>
                  <a:schemeClr val="accent1"/>
                </a:solidFill>
              </a:rPr>
              <a:t> o </a:t>
            </a:r>
            <a:r>
              <a:rPr lang="es-ES" b="1" dirty="0" err="1">
                <a:solidFill>
                  <a:schemeClr val="accent1"/>
                </a:solidFill>
              </a:rPr>
              <a:t>on</a:t>
            </a:r>
            <a:r>
              <a:rPr lang="es-ES" b="1" dirty="0">
                <a:solidFill>
                  <a:schemeClr val="accent1"/>
                </a:solidFill>
              </a:rPr>
              <a:t>-premise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dirty="0">
                <a:solidFill>
                  <a:schemeClr val="accent1"/>
                </a:solidFill>
              </a:rPr>
              <a:t>Novedoso sistema </a:t>
            </a:r>
            <a:r>
              <a:rPr lang="es-ES" b="1" dirty="0" err="1">
                <a:solidFill>
                  <a:schemeClr val="accent1"/>
                </a:solidFill>
              </a:rPr>
              <a:t>in-memory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pPr marL="0" indent="0">
              <a:buNone/>
            </a:pPr>
            <a:endParaRPr lang="es-ES" dirty="0">
              <a:solidFill>
                <a:schemeClr val="accent1"/>
              </a:solidFill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8514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05" y="571500"/>
            <a:ext cx="5838385" cy="1641986"/>
          </a:xfrm>
        </p:spPr>
        <p:txBody>
          <a:bodyPr rtlCol="0">
            <a:normAutofit/>
          </a:bodyPr>
          <a:lstStyle/>
          <a:p>
            <a:pPr rtl="0"/>
            <a:r>
              <a:rPr lang="es-ES" sz="4000" noProof="1"/>
              <a:t>Características</a:t>
            </a:r>
          </a:p>
        </p:txBody>
      </p:sp>
      <p:pic>
        <p:nvPicPr>
          <p:cNvPr id="18" name="Imagen 17" descr="imagen abstrac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CAE0377-8E6A-EB7A-6577-469C31DB08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273" y="2619779"/>
            <a:ext cx="5712661" cy="1618441"/>
          </a:xfrm>
          <a:prstGeom prst="rect">
            <a:avLst/>
          </a:prstGeom>
        </p:spPr>
      </p:pic>
      <p:sp>
        <p:nvSpPr>
          <p:cNvPr id="9" name="Marcador de contenido 6">
            <a:extLst>
              <a:ext uri="{FF2B5EF4-FFF2-40B4-BE49-F238E27FC236}">
                <a16:creationId xmlns:a16="http://schemas.microsoft.com/office/drawing/2014/main" id="{B9C0673A-0F3A-09FD-5465-8A4BEB40B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08" y="2052918"/>
            <a:ext cx="6094412" cy="4805082"/>
          </a:xfrm>
        </p:spPr>
        <p:txBody>
          <a:bodyPr>
            <a:normAutofit lnSpcReduction="10000"/>
          </a:bodyPr>
          <a:lstStyle/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dirty="0">
                <a:solidFill>
                  <a:schemeClr val="accent1"/>
                </a:solidFill>
              </a:rPr>
              <a:t>3600 veces </a:t>
            </a:r>
            <a:r>
              <a:rPr lang="es-ES" b="1" dirty="0">
                <a:solidFill>
                  <a:schemeClr val="accent1"/>
                </a:solidFill>
              </a:rPr>
              <a:t>más </a:t>
            </a:r>
            <a:r>
              <a:rPr lang="es-ES" b="1" dirty="0" err="1">
                <a:solidFill>
                  <a:schemeClr val="accent1"/>
                </a:solidFill>
              </a:rPr>
              <a:t>rapdida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dirty="0">
                <a:solidFill>
                  <a:schemeClr val="accent1"/>
                </a:solidFill>
              </a:rPr>
              <a:t>Responde a cualquier </a:t>
            </a:r>
            <a:r>
              <a:rPr lang="es-ES" dirty="0" err="1">
                <a:solidFill>
                  <a:schemeClr val="accent1"/>
                </a:solidFill>
              </a:rPr>
              <a:t>query</a:t>
            </a:r>
            <a:r>
              <a:rPr lang="es-ES" dirty="0">
                <a:solidFill>
                  <a:schemeClr val="accent1"/>
                </a:solidFill>
              </a:rPr>
              <a:t> en menos de 1 Segundo.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b="1" dirty="0">
                <a:solidFill>
                  <a:schemeClr val="accent1"/>
                </a:solidFill>
              </a:rPr>
              <a:t>Machine </a:t>
            </a:r>
            <a:r>
              <a:rPr lang="es-ES" b="1" dirty="0" err="1">
                <a:solidFill>
                  <a:schemeClr val="accent1"/>
                </a:solidFill>
              </a:rPr>
              <a:t>learning</a:t>
            </a:r>
            <a:r>
              <a:rPr lang="es-ES" dirty="0">
                <a:solidFill>
                  <a:schemeClr val="accent1"/>
                </a:solidFill>
              </a:rPr>
              <a:t> para analíticas avanzadas.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dirty="0">
                <a:solidFill>
                  <a:schemeClr val="accent1"/>
                </a:solidFill>
              </a:rPr>
              <a:t>Lenguaje propio de SAP </a:t>
            </a:r>
            <a:r>
              <a:rPr lang="es-ES" dirty="0" err="1">
                <a:solidFill>
                  <a:schemeClr val="accent1"/>
                </a:solidFill>
              </a:rPr>
              <a:t>SQLScript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r>
              <a:rPr lang="es-ES" dirty="0">
                <a:solidFill>
                  <a:schemeClr val="accent1"/>
                </a:solidFill>
              </a:rPr>
              <a:t>Potencia </a:t>
            </a:r>
            <a:r>
              <a:rPr lang="es-ES" b="1" dirty="0" err="1">
                <a:solidFill>
                  <a:schemeClr val="accent1"/>
                </a:solidFill>
              </a:rPr>
              <a:t>Multi-core</a:t>
            </a:r>
            <a:r>
              <a:rPr lang="es-ES" dirty="0">
                <a:solidFill>
                  <a:schemeClr val="accent1"/>
                </a:solidFill>
              </a:rPr>
              <a:t>.</a:t>
            </a:r>
          </a:p>
          <a:p>
            <a:endParaRPr lang="es-ES" dirty="0">
              <a:solidFill>
                <a:schemeClr val="accent1"/>
              </a:solidFill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63274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677_TF78884036_Win32" id="{F1E076FC-6030-4509-B277-491A790BB673}" vid="{D93CB026-5A42-48B9-A074-7DDFFFA1BBC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digital</Template>
  <TotalTime>156</TotalTime>
  <Words>321</Words>
  <Application>Microsoft Office PowerPoint</Application>
  <PresentationFormat>Panorámica</PresentationFormat>
  <Paragraphs>65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</vt:lpstr>
      <vt:lpstr>SAP ERP</vt:lpstr>
      <vt:lpstr>¿Qué es SAP ERP?</vt:lpstr>
      <vt:lpstr>Características de SAP</vt:lpstr>
      <vt:lpstr>MÓDULOS DE SAP</vt:lpstr>
      <vt:lpstr>Principales módulos I</vt:lpstr>
      <vt:lpstr>Principales módulos II</vt:lpstr>
      <vt:lpstr>SAP HANA</vt:lpstr>
      <vt:lpstr>¿Qué es?</vt:lpstr>
      <vt:lpstr>Características</vt:lpstr>
      <vt:lpstr>GRACIAS POR VUESTRA ATENCIÓN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SAP ERP</dc:title>
  <dc:creator>Carlos Francés Sánchez</dc:creator>
  <cp:lastModifiedBy>Carlos Francés Sánchez</cp:lastModifiedBy>
  <cp:revision>4</cp:revision>
  <dcterms:created xsi:type="dcterms:W3CDTF">2022-11-25T09:10:27Z</dcterms:created>
  <dcterms:modified xsi:type="dcterms:W3CDTF">2022-11-28T10:43:36Z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